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21"/>
  </p:notesMasterIdLst>
  <p:sldIdLst>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96" d="100"/>
          <a:sy n="96" d="100"/>
        </p:scale>
        <p:origin x="86"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E0FAD-CE00-498C-B75B-6931F4FE3122}" type="datetimeFigureOut">
              <a:rPr lang="en-IN" smtClean="0"/>
              <a:t>30-12-2024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624F0-7A69-4F12-90BE-5B0014211BFD}" type="slidenum">
              <a:rPr lang="en-IN" smtClean="0"/>
              <a:t>‹#›</a:t>
            </a:fld>
            <a:endParaRPr lang="en-IN"/>
          </a:p>
        </p:txBody>
      </p:sp>
    </p:spTree>
    <p:extLst>
      <p:ext uri="{BB962C8B-B14F-4D97-AF65-F5344CB8AC3E}">
        <p14:creationId xmlns:p14="http://schemas.microsoft.com/office/powerpoint/2010/main" val="2344962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12/28/2024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12/28/2024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12/28/2024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12/28/2024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12/28/2024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12/28/2024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12/28/2024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12/28/2024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12/28/2024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12/28/2024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12/28/2024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12/28/2024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000" dirty="0"/>
              <a:t>Customer Segmentation Analysis using Power BI</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7C76AE1-D5A3-CF8F-FE89-94D88A2210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4" y="349858"/>
            <a:ext cx="5074419" cy="5907820"/>
          </a:xfrm>
          <a:prstGeom prst="rect">
            <a:avLst/>
          </a:prstGeom>
        </p:spPr>
      </p:pic>
      <p:sp>
        <p:nvSpPr>
          <p:cNvPr id="10" name="Subtitle 9">
            <a:extLst>
              <a:ext uri="{FF2B5EF4-FFF2-40B4-BE49-F238E27FC236}">
                <a16:creationId xmlns:a16="http://schemas.microsoft.com/office/drawing/2014/main" id="{5FD50777-99F7-3961-405C-244E9E76F1C6}"/>
              </a:ext>
            </a:extLst>
          </p:cNvPr>
          <p:cNvSpPr>
            <a:spLocks noGrp="1"/>
          </p:cNvSpPr>
          <p:nvPr>
            <p:ph type="subTitle" idx="1"/>
          </p:nvPr>
        </p:nvSpPr>
        <p:spPr>
          <a:xfrm>
            <a:off x="5522343" y="4645152"/>
            <a:ext cx="4536057" cy="666298"/>
          </a:xfrm>
        </p:spPr>
        <p:txBody>
          <a:bodyPr>
            <a:normAutofit fontScale="85000" lnSpcReduction="20000"/>
          </a:bodyPr>
          <a:lstStyle/>
          <a:p>
            <a:r>
              <a:rPr lang="en-US" dirty="0"/>
              <a:t>A Data-Driven Approach Using Power BI</a:t>
            </a:r>
          </a:p>
          <a:p>
            <a:endParaRPr lang="en-IN" dirty="0"/>
          </a:p>
        </p:txBody>
      </p:sp>
      <p:sp>
        <p:nvSpPr>
          <p:cNvPr id="11" name="TextBox 10">
            <a:extLst>
              <a:ext uri="{FF2B5EF4-FFF2-40B4-BE49-F238E27FC236}">
                <a16:creationId xmlns:a16="http://schemas.microsoft.com/office/drawing/2014/main" id="{AB837740-64E3-A765-2D89-E648FF4A86F2}"/>
              </a:ext>
            </a:extLst>
          </p:cNvPr>
          <p:cNvSpPr txBox="1"/>
          <p:nvPr/>
        </p:nvSpPr>
        <p:spPr>
          <a:xfrm rot="16200000">
            <a:off x="7570047" y="3357830"/>
            <a:ext cx="738664" cy="4715123"/>
          </a:xfrm>
          <a:prstGeom prst="rect">
            <a:avLst/>
          </a:prstGeom>
          <a:noFill/>
        </p:spPr>
        <p:txBody>
          <a:bodyPr vert="eaVert" wrap="square" rtlCol="0">
            <a:spAutoFit/>
          </a:bodyPr>
          <a:lstStyle/>
          <a:p>
            <a:r>
              <a:rPr lang="en-IN" dirty="0"/>
              <a:t>Team 1: Rakshith S, Anvesh, Atul Sharma, Ashwin Balaji, Pranav, Rahul Singh</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108D-AA28-B4A1-FD52-112CD0682F90}"/>
              </a:ext>
            </a:extLst>
          </p:cNvPr>
          <p:cNvSpPr>
            <a:spLocks noGrp="1"/>
          </p:cNvSpPr>
          <p:nvPr>
            <p:ph type="title"/>
          </p:nvPr>
        </p:nvSpPr>
        <p:spPr/>
        <p:txBody>
          <a:bodyPr/>
          <a:lstStyle/>
          <a:p>
            <a:r>
              <a:rPr lang="en-IN" dirty="0"/>
              <a:t>Clustered Column Chart 2</a:t>
            </a:r>
          </a:p>
        </p:txBody>
      </p:sp>
      <p:pic>
        <p:nvPicPr>
          <p:cNvPr id="7" name="Content Placeholder 6">
            <a:extLst>
              <a:ext uri="{FF2B5EF4-FFF2-40B4-BE49-F238E27FC236}">
                <a16:creationId xmlns:a16="http://schemas.microsoft.com/office/drawing/2014/main" id="{0455BA2F-DE70-AA68-3748-D0FC8AB62A2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1891" t="19103" r="27510" b="6872"/>
          <a:stretch/>
        </p:blipFill>
        <p:spPr>
          <a:xfrm>
            <a:off x="989376" y="2313830"/>
            <a:ext cx="4758871" cy="2806811"/>
          </a:xfrm>
        </p:spPr>
      </p:pic>
      <p:sp>
        <p:nvSpPr>
          <p:cNvPr id="10" name="Rectangle 4">
            <a:extLst>
              <a:ext uri="{FF2B5EF4-FFF2-40B4-BE49-F238E27FC236}">
                <a16:creationId xmlns:a16="http://schemas.microsoft.com/office/drawing/2014/main" id="{14608B7D-771C-6369-B72B-2AD4A6560BA0}"/>
              </a:ext>
            </a:extLst>
          </p:cNvPr>
          <p:cNvSpPr>
            <a:spLocks noGrp="1" noChangeArrowheads="1"/>
          </p:cNvSpPr>
          <p:nvPr>
            <p:ph sz="half" idx="2"/>
          </p:nvPr>
        </p:nvSpPr>
        <p:spPr bwMode="auto">
          <a:xfrm>
            <a:off x="6126480" y="2062039"/>
            <a:ext cx="5619909"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Clothing Dominates</a:t>
            </a:r>
            <a:r>
              <a:rPr kumimoji="0" lang="en-US" altLang="en-US" sz="1800" b="0" i="0" u="none" strike="noStrike" cap="none" normalizeH="0" baseline="0" dirty="0">
                <a:ln>
                  <a:noFill/>
                </a:ln>
                <a:solidFill>
                  <a:schemeClr val="tx1"/>
                </a:solidFill>
                <a:effectLst/>
                <a:latin typeface="Arial" panose="020B0604020202020204" pitchFamily="34" charset="0"/>
              </a:rPr>
              <a:t>: Clothing has the highest purchase amounts across all shipping types, with Free Shipping and Express leading.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Accessories Balanced</a:t>
            </a:r>
            <a:r>
              <a:rPr kumimoji="0" lang="en-US" altLang="en-US" sz="1800" b="0" i="0" u="none" strike="noStrike" cap="none" normalizeH="0" baseline="0" dirty="0">
                <a:ln>
                  <a:noFill/>
                </a:ln>
                <a:solidFill>
                  <a:schemeClr val="tx1"/>
                </a:solidFill>
                <a:effectLst/>
                <a:latin typeface="Arial" panose="020B0604020202020204" pitchFamily="34" charset="0"/>
              </a:rPr>
              <a:t>: Accessories show moderate purchase amounts, evenly distributed across shipping types, with Store Pickup performing well.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Footwear and Outerwear</a:t>
            </a:r>
            <a:r>
              <a:rPr kumimoji="0" lang="en-US" altLang="en-US" sz="1800" b="0" i="0" u="none" strike="noStrike" cap="none" normalizeH="0" baseline="0" dirty="0">
                <a:ln>
                  <a:noFill/>
                </a:ln>
                <a:solidFill>
                  <a:schemeClr val="tx1"/>
                </a:solidFill>
                <a:effectLst/>
                <a:latin typeface="Arial" panose="020B0604020202020204" pitchFamily="34" charset="0"/>
              </a:rPr>
              <a:t>: Footwear has moderate purchases, while Outerwear shows the lowest purchase amounts across all shipping types.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Free Shipping Preferred</a:t>
            </a:r>
            <a:r>
              <a:rPr kumimoji="0" lang="en-US" altLang="en-US" sz="1800" b="0" i="0" u="none" strike="noStrike" cap="none" normalizeH="0" baseline="0" dirty="0">
                <a:ln>
                  <a:noFill/>
                </a:ln>
                <a:solidFill>
                  <a:schemeClr val="tx1"/>
                </a:solidFill>
                <a:effectLst/>
                <a:latin typeface="Arial" panose="020B0604020202020204" pitchFamily="34" charset="0"/>
              </a:rPr>
              <a:t>: Free Shipping is consistently the most preferred method across all categories.</a:t>
            </a:r>
          </a:p>
        </p:txBody>
      </p:sp>
    </p:spTree>
    <p:extLst>
      <p:ext uri="{BB962C8B-B14F-4D97-AF65-F5344CB8AC3E}">
        <p14:creationId xmlns:p14="http://schemas.microsoft.com/office/powerpoint/2010/main" val="2619526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5591-44B3-1345-E1F2-F1A51CC6CF94}"/>
              </a:ext>
            </a:extLst>
          </p:cNvPr>
          <p:cNvSpPr>
            <a:spLocks noGrp="1"/>
          </p:cNvSpPr>
          <p:nvPr>
            <p:ph type="title"/>
          </p:nvPr>
        </p:nvSpPr>
        <p:spPr/>
        <p:txBody>
          <a:bodyPr/>
          <a:lstStyle/>
          <a:p>
            <a:r>
              <a:rPr lang="en-IN" dirty="0"/>
              <a:t>Waterfall Chart</a:t>
            </a:r>
          </a:p>
        </p:txBody>
      </p:sp>
      <p:pic>
        <p:nvPicPr>
          <p:cNvPr id="7" name="Content Placeholder 6">
            <a:extLst>
              <a:ext uri="{FF2B5EF4-FFF2-40B4-BE49-F238E27FC236}">
                <a16:creationId xmlns:a16="http://schemas.microsoft.com/office/drawing/2014/main" id="{21D7AF8B-FB98-8D6B-5079-D020FE77625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406" t="20016" r="24254" b="6872"/>
          <a:stretch/>
        </p:blipFill>
        <p:spPr>
          <a:xfrm>
            <a:off x="1208597" y="2449002"/>
            <a:ext cx="4764422" cy="2671639"/>
          </a:xfrm>
        </p:spPr>
      </p:pic>
      <p:sp>
        <p:nvSpPr>
          <p:cNvPr id="5" name="Rectangle 1">
            <a:extLst>
              <a:ext uri="{FF2B5EF4-FFF2-40B4-BE49-F238E27FC236}">
                <a16:creationId xmlns:a16="http://schemas.microsoft.com/office/drawing/2014/main" id="{92456EDA-59E1-06D3-E76D-26E0F519A75C}"/>
              </a:ext>
            </a:extLst>
          </p:cNvPr>
          <p:cNvSpPr>
            <a:spLocks noGrp="1" noChangeArrowheads="1"/>
          </p:cNvSpPr>
          <p:nvPr>
            <p:ph sz="half" idx="2"/>
          </p:nvPr>
        </p:nvSpPr>
        <p:spPr bwMode="auto">
          <a:xfrm>
            <a:off x="6026658" y="1938182"/>
            <a:ext cx="571616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Highly Preferred Categories</a:t>
            </a:r>
            <a:r>
              <a:rPr kumimoji="0" lang="en-US" altLang="en-US" sz="1800" b="0" i="0" u="none" strike="noStrike" cap="none" normalizeH="0" baseline="0">
                <a:ln>
                  <a:noFill/>
                </a:ln>
                <a:solidFill>
                  <a:schemeClr val="tx1"/>
                </a:solidFill>
                <a:effectLst/>
                <a:latin typeface="Arial" panose="020B0604020202020204" pitchFamily="34" charset="0"/>
              </a:rPr>
              <a:t>: These generate the second-highest purchase amounts, showing significant customer inclination toward these categories.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Moderately Preferred Categories</a:t>
            </a:r>
            <a:r>
              <a:rPr kumimoji="0" lang="en-US" altLang="en-US" sz="1800" b="0" i="0" u="none" strike="noStrike" cap="none" normalizeH="0" baseline="0">
                <a:ln>
                  <a:noFill/>
                </a:ln>
                <a:solidFill>
                  <a:schemeClr val="tx1"/>
                </a:solidFill>
                <a:effectLst/>
                <a:latin typeface="Arial" panose="020B0604020202020204" pitchFamily="34" charset="0"/>
              </a:rPr>
              <a:t>: These contribute the least to purchase amounts, indicating a lower interest or priority among customers.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Less Preferred Categories</a:t>
            </a:r>
            <a:r>
              <a:rPr kumimoji="0" lang="en-US" altLang="en-US" sz="1800" b="0" i="0" u="none" strike="noStrike" cap="none" normalizeH="0" baseline="0">
                <a:ln>
                  <a:noFill/>
                </a:ln>
                <a:solidFill>
                  <a:schemeClr val="tx1"/>
                </a:solidFill>
                <a:effectLst/>
                <a:latin typeface="Arial" panose="020B0604020202020204" pitchFamily="34" charset="0"/>
              </a:rPr>
              <a:t>: Despite being less favored, they outperform moderately preferred ones in purchase contributions.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Total Contribution</a:t>
            </a:r>
            <a:r>
              <a:rPr kumimoji="0" lang="en-US" altLang="en-US" sz="1800" b="0" i="0" u="none" strike="noStrike" cap="none" normalizeH="0" baseline="0">
                <a:ln>
                  <a:noFill/>
                </a:ln>
                <a:solidFill>
                  <a:schemeClr val="tx1"/>
                </a:solidFill>
                <a:effectLst/>
                <a:latin typeface="Arial" panose="020B0604020202020204" pitchFamily="34" charset="0"/>
              </a:rPr>
              <a:t>: The cumulative purchase amount highlights that highly preferred categories are key revenue drivers, necessitating focused marketing strategies to maintain and grow this segment.</a:t>
            </a:r>
          </a:p>
        </p:txBody>
      </p:sp>
    </p:spTree>
    <p:extLst>
      <p:ext uri="{BB962C8B-B14F-4D97-AF65-F5344CB8AC3E}">
        <p14:creationId xmlns:p14="http://schemas.microsoft.com/office/powerpoint/2010/main" val="1956777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14BB9-4BDB-646B-C1F4-6B8D51CE2632}"/>
              </a:ext>
            </a:extLst>
          </p:cNvPr>
          <p:cNvSpPr>
            <a:spLocks noGrp="1"/>
          </p:cNvSpPr>
          <p:nvPr>
            <p:ph type="title"/>
          </p:nvPr>
        </p:nvSpPr>
        <p:spPr/>
        <p:txBody>
          <a:bodyPr/>
          <a:lstStyle/>
          <a:p>
            <a:r>
              <a:rPr lang="en-IN" dirty="0"/>
              <a:t>Drill Through Details Page</a:t>
            </a:r>
          </a:p>
        </p:txBody>
      </p:sp>
      <p:pic>
        <p:nvPicPr>
          <p:cNvPr id="7" name="Content Placeholder 6">
            <a:extLst>
              <a:ext uri="{FF2B5EF4-FFF2-40B4-BE49-F238E27FC236}">
                <a16:creationId xmlns:a16="http://schemas.microsoft.com/office/drawing/2014/main" id="{33D15846-3F11-5098-A8FE-3663DBF0B3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4120" t="18189" r="26825" b="12356"/>
          <a:stretch/>
        </p:blipFill>
        <p:spPr>
          <a:xfrm>
            <a:off x="1304012" y="2568459"/>
            <a:ext cx="4511093" cy="2552182"/>
          </a:xfrm>
        </p:spPr>
      </p:pic>
      <p:sp>
        <p:nvSpPr>
          <p:cNvPr id="5" name="Rectangle 1">
            <a:extLst>
              <a:ext uri="{FF2B5EF4-FFF2-40B4-BE49-F238E27FC236}">
                <a16:creationId xmlns:a16="http://schemas.microsoft.com/office/drawing/2014/main" id="{9CD0B2B2-4D93-3266-E7E8-F9979CCF67DD}"/>
              </a:ext>
            </a:extLst>
          </p:cNvPr>
          <p:cNvSpPr>
            <a:spLocks noGrp="1" noChangeArrowheads="1"/>
          </p:cNvSpPr>
          <p:nvPr>
            <p:ph sz="half" idx="2"/>
          </p:nvPr>
        </p:nvSpPr>
        <p:spPr bwMode="auto">
          <a:xfrm>
            <a:off x="6096000" y="2425335"/>
            <a:ext cx="544134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Focus on Free Shipping</a:t>
            </a:r>
            <a:r>
              <a:rPr kumimoji="0" lang="en-US" altLang="en-US" sz="1800" b="0" i="0" u="none" strike="noStrike" cap="none" normalizeH="0" baseline="0" dirty="0">
                <a:ln>
                  <a:noFill/>
                </a:ln>
                <a:solidFill>
                  <a:schemeClr val="tx1"/>
                </a:solidFill>
                <a:effectLst/>
                <a:latin typeface="Arial" panose="020B0604020202020204" pitchFamily="34" charset="0"/>
              </a:rPr>
              <a:t>: Promote free shipping options to further drive customer purchases.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Target High Revenue Seasons</a:t>
            </a:r>
            <a:r>
              <a:rPr kumimoji="0" lang="en-US" altLang="en-US" sz="1800" b="0" i="0" u="none" strike="noStrike" cap="none" normalizeH="0" baseline="0" dirty="0">
                <a:ln>
                  <a:noFill/>
                </a:ln>
                <a:solidFill>
                  <a:schemeClr val="tx1"/>
                </a:solidFill>
                <a:effectLst/>
                <a:latin typeface="Arial" panose="020B0604020202020204" pitchFamily="34" charset="0"/>
              </a:rPr>
              <a:t>: Align campaigns with the Summer season to leverage peak purchase counts.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 Low Performing Categories</a:t>
            </a:r>
            <a:r>
              <a:rPr kumimoji="0" lang="en-US" altLang="en-US" sz="1800" b="0" i="0" u="none" strike="noStrike" cap="none" normalizeH="0" baseline="0" dirty="0">
                <a:ln>
                  <a:noFill/>
                </a:ln>
                <a:solidFill>
                  <a:schemeClr val="tx1"/>
                </a:solidFill>
                <a:effectLst/>
                <a:latin typeface="Arial" panose="020B0604020202020204" pitchFamily="34" charset="0"/>
              </a:rPr>
              <a:t>: Develop strategies for Moderate Purchase categories to diversify revenue streams.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Leverage Age-Group Insights</a:t>
            </a:r>
            <a:r>
              <a:rPr kumimoji="0" lang="en-US" altLang="en-US" sz="1800" b="0" i="0" u="none" strike="noStrike" cap="none" normalizeH="0" baseline="0" dirty="0">
                <a:ln>
                  <a:noFill/>
                </a:ln>
                <a:solidFill>
                  <a:schemeClr val="tx1"/>
                </a:solidFill>
                <a:effectLst/>
                <a:latin typeface="Arial" panose="020B0604020202020204" pitchFamily="34" charset="0"/>
              </a:rPr>
              <a:t>: Tailor marketing strategies for 18-35 and 36-45 age groups, as they show consistent purchase behavior. </a:t>
            </a:r>
          </a:p>
        </p:txBody>
      </p:sp>
    </p:spTree>
    <p:extLst>
      <p:ext uri="{BB962C8B-B14F-4D97-AF65-F5344CB8AC3E}">
        <p14:creationId xmlns:p14="http://schemas.microsoft.com/office/powerpoint/2010/main" val="363297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9848-5F98-ADEF-2896-DDDF2AADF2CA}"/>
              </a:ext>
            </a:extLst>
          </p:cNvPr>
          <p:cNvSpPr>
            <a:spLocks noGrp="1"/>
          </p:cNvSpPr>
          <p:nvPr>
            <p:ph type="title"/>
          </p:nvPr>
        </p:nvSpPr>
        <p:spPr/>
        <p:txBody>
          <a:bodyPr/>
          <a:lstStyle/>
          <a:p>
            <a:r>
              <a:rPr lang="en-IN" dirty="0"/>
              <a:t>Key Findings</a:t>
            </a:r>
          </a:p>
        </p:txBody>
      </p:sp>
      <p:sp>
        <p:nvSpPr>
          <p:cNvPr id="9" name="Rectangle 5">
            <a:extLst>
              <a:ext uri="{FF2B5EF4-FFF2-40B4-BE49-F238E27FC236}">
                <a16:creationId xmlns:a16="http://schemas.microsoft.com/office/drawing/2014/main" id="{1A944965-BA15-C704-DB9B-37E3457F83D8}"/>
              </a:ext>
            </a:extLst>
          </p:cNvPr>
          <p:cNvSpPr>
            <a:spLocks noGrp="1" noChangeArrowheads="1"/>
          </p:cNvSpPr>
          <p:nvPr>
            <p:ph sz="half" idx="1"/>
          </p:nvPr>
        </p:nvSpPr>
        <p:spPr bwMode="auto">
          <a:xfrm>
            <a:off x="1096962" y="2120900"/>
            <a:ext cx="10798259" cy="40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Shipping Preferences</a:t>
            </a:r>
            <a:r>
              <a:rPr kumimoji="0" lang="en-US" altLang="en-US" sz="1800" b="0" i="0" u="none" strike="noStrike" cap="none" normalizeH="0" baseline="0" dirty="0">
                <a:ln>
                  <a:noFill/>
                </a:ln>
                <a:solidFill>
                  <a:schemeClr val="tx1"/>
                </a:solidFill>
                <a:effectLst/>
                <a:latin typeface="Arial" panose="020B0604020202020204" pitchFamily="34" charset="0"/>
              </a:rPr>
              <a:t>: Free Shipping drives the highest revenue, while Expedited and Premium shipping options show lower impact.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Seasonal Demand</a:t>
            </a:r>
            <a:r>
              <a:rPr kumimoji="0" lang="en-US" altLang="en-US" sz="1800" b="0" i="0" u="none" strike="noStrike" cap="none" normalizeH="0" baseline="0" dirty="0">
                <a:ln>
                  <a:noFill/>
                </a:ln>
                <a:solidFill>
                  <a:schemeClr val="tx1"/>
                </a:solidFill>
                <a:effectLst/>
                <a:latin typeface="Arial" panose="020B0604020202020204" pitchFamily="34" charset="0"/>
              </a:rPr>
              <a:t>: Summer accounts for the highest purchases (36.47%), followed by Spring and Winter.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Purchase Frequency</a:t>
            </a:r>
            <a:r>
              <a:rPr kumimoji="0" lang="en-US" altLang="en-US" sz="1800" b="0" i="0" u="none" strike="noStrike" cap="none" normalizeH="0" baseline="0" dirty="0">
                <a:ln>
                  <a:noFill/>
                </a:ln>
                <a:solidFill>
                  <a:schemeClr val="tx1"/>
                </a:solidFill>
                <a:effectLst/>
                <a:latin typeface="Arial" panose="020B0604020202020204" pitchFamily="34" charset="0"/>
              </a:rPr>
              <a:t>: Annual and Bi-Weekly buyers dominate high-purchase categories, indicating loyal customers.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Category Preferences</a:t>
            </a:r>
            <a:r>
              <a:rPr kumimoji="0" lang="en-US" altLang="en-US" sz="1800" b="0" i="0" u="none" strike="noStrike" cap="none" normalizeH="0" baseline="0" dirty="0">
                <a:ln>
                  <a:noFill/>
                </a:ln>
                <a:solidFill>
                  <a:schemeClr val="tx1"/>
                </a:solidFill>
                <a:effectLst/>
                <a:latin typeface="Arial" panose="020B0604020202020204" pitchFamily="34" charset="0"/>
              </a:rPr>
              <a:t>: Highly Preferred Categories contribute the majority of revenue; Less Preferred categories underperform.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Demographic Trends</a:t>
            </a:r>
            <a:r>
              <a:rPr kumimoji="0" lang="en-US" altLang="en-US" sz="1800" b="0" i="0" u="none" strike="noStrike" cap="none" normalizeH="0" baseline="0" dirty="0">
                <a:ln>
                  <a:noFill/>
                </a:ln>
                <a:solidFill>
                  <a:schemeClr val="tx1"/>
                </a:solidFill>
                <a:effectLst/>
                <a:latin typeface="Arial" panose="020B0604020202020204" pitchFamily="34" charset="0"/>
              </a:rPr>
              <a:t>: The 18–45 age group makes the most purchases, especially Accessories, with high satisfaction ratings.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Product Popularity</a:t>
            </a:r>
            <a:r>
              <a:rPr kumimoji="0" lang="en-US" altLang="en-US" sz="1800" b="0" i="0" u="none" strike="noStrike" cap="none" normalizeH="0" baseline="0" dirty="0">
                <a:ln>
                  <a:noFill/>
                </a:ln>
                <a:solidFill>
                  <a:schemeClr val="tx1"/>
                </a:solidFill>
                <a:effectLst/>
                <a:latin typeface="Arial" panose="020B0604020202020204" pitchFamily="34" charset="0"/>
              </a:rPr>
              <a:t>: Accessories such as Jewelry, Backpacks, and Handbags are in high demand.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Customer Ratings</a:t>
            </a:r>
            <a:r>
              <a:rPr kumimoji="0" lang="en-US" altLang="en-US" sz="1800" b="0" i="0" u="none" strike="noStrike" cap="none" normalizeH="0" baseline="0" dirty="0">
                <a:ln>
                  <a:noFill/>
                </a:ln>
                <a:solidFill>
                  <a:schemeClr val="tx1"/>
                </a:solidFill>
                <a:effectLst/>
                <a:latin typeface="Arial" panose="020B0604020202020204" pitchFamily="34" charset="0"/>
              </a:rPr>
              <a:t>: Average review ratings (3.9–4.5) indicate strong customer 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Opportunities</a:t>
            </a:r>
            <a:r>
              <a:rPr kumimoji="0" lang="en-US" altLang="en-US" sz="1800" b="0" i="0" u="none" strike="noStrike" cap="none" normalizeH="0" baseline="0" dirty="0">
                <a:ln>
                  <a:noFill/>
                </a:ln>
                <a:solidFill>
                  <a:schemeClr val="tx1"/>
                </a:solidFill>
                <a:effectLst/>
                <a:latin typeface="Arial" panose="020B0604020202020204" pitchFamily="34" charset="0"/>
              </a:rPr>
              <a:t>: Promote Less Preferred categories and expand marketing during high-demand seasons like Summer. </a:t>
            </a:r>
          </a:p>
        </p:txBody>
      </p:sp>
    </p:spTree>
    <p:extLst>
      <p:ext uri="{BB962C8B-B14F-4D97-AF65-F5344CB8AC3E}">
        <p14:creationId xmlns:p14="http://schemas.microsoft.com/office/powerpoint/2010/main" val="3783655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8A64-1C2A-0BB3-FCA6-A88C7F124106}"/>
              </a:ext>
            </a:extLst>
          </p:cNvPr>
          <p:cNvSpPr>
            <a:spLocks noGrp="1"/>
          </p:cNvSpPr>
          <p:nvPr>
            <p:ph type="title"/>
          </p:nvPr>
        </p:nvSpPr>
        <p:spPr/>
        <p:txBody>
          <a:bodyPr/>
          <a:lstStyle/>
          <a:p>
            <a:r>
              <a:rPr lang="en-IN" dirty="0"/>
              <a:t>Recommendations</a:t>
            </a:r>
          </a:p>
        </p:txBody>
      </p:sp>
      <p:sp>
        <p:nvSpPr>
          <p:cNvPr id="4" name="Rectangle 1">
            <a:extLst>
              <a:ext uri="{FF2B5EF4-FFF2-40B4-BE49-F238E27FC236}">
                <a16:creationId xmlns:a16="http://schemas.microsoft.com/office/drawing/2014/main" id="{3BC73A3F-4323-59AF-0649-7382B4E2A28C}"/>
              </a:ext>
            </a:extLst>
          </p:cNvPr>
          <p:cNvSpPr>
            <a:spLocks noGrp="1" noChangeArrowheads="1"/>
          </p:cNvSpPr>
          <p:nvPr>
            <p:ph idx="1"/>
          </p:nvPr>
        </p:nvSpPr>
        <p:spPr bwMode="auto">
          <a:xfrm>
            <a:off x="1097279" y="2320355"/>
            <a:ext cx="1038084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Enhance Free Shipping</a:t>
            </a:r>
            <a:r>
              <a:rPr kumimoji="0" lang="en-US" altLang="en-US" sz="1400" b="0" i="0" u="none" strike="noStrike" cap="none" normalizeH="0" baseline="0" dirty="0">
                <a:ln>
                  <a:noFill/>
                </a:ln>
                <a:solidFill>
                  <a:schemeClr val="tx1"/>
                </a:solidFill>
                <a:effectLst/>
                <a:latin typeface="Arial" panose="020B0604020202020204" pitchFamily="34" charset="0"/>
              </a:rPr>
              <a:t>: Focus on optimizing logistics and costs for Free Shipping as it drives the highest revenue.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Seasonal Promotions</a:t>
            </a:r>
            <a:r>
              <a:rPr kumimoji="0" lang="en-US" altLang="en-US" sz="1400" b="0" i="0" u="none" strike="noStrike" cap="none" normalizeH="0" baseline="0" dirty="0">
                <a:ln>
                  <a:noFill/>
                </a:ln>
                <a:solidFill>
                  <a:schemeClr val="tx1"/>
                </a:solidFill>
                <a:effectLst/>
                <a:latin typeface="Arial" panose="020B0604020202020204" pitchFamily="34" charset="0"/>
              </a:rPr>
              <a:t>: Launch targeted campaigns and discounts during Summer and Spring to capitalize on peak purchasing seasons.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Loyalty Programs</a:t>
            </a:r>
            <a:r>
              <a:rPr kumimoji="0" lang="en-US" altLang="en-US" sz="1400" b="0" i="0" u="none" strike="noStrike" cap="none" normalizeH="0" baseline="0" dirty="0">
                <a:ln>
                  <a:noFill/>
                </a:ln>
                <a:solidFill>
                  <a:schemeClr val="tx1"/>
                </a:solidFill>
                <a:effectLst/>
                <a:latin typeface="Arial" panose="020B0604020202020204" pitchFamily="34" charset="0"/>
              </a:rPr>
              <a:t>: Reward Annual and Bi-Weekly buyers with exclusive deals to retain and encourage high-purchase frequency.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Boost Less Preferred Categories</a:t>
            </a:r>
            <a:r>
              <a:rPr kumimoji="0" lang="en-US" altLang="en-US" sz="1400" b="0" i="0" u="none" strike="noStrike" cap="none" normalizeH="0" baseline="0" dirty="0">
                <a:ln>
                  <a:noFill/>
                </a:ln>
                <a:solidFill>
                  <a:schemeClr val="tx1"/>
                </a:solidFill>
                <a:effectLst/>
                <a:latin typeface="Arial" panose="020B0604020202020204" pitchFamily="34" charset="0"/>
              </a:rPr>
              <a:t>: Offer discounts, bundles, or special promotions to increase interest in underperforming categories.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Target Younger Demographics</a:t>
            </a:r>
            <a:r>
              <a:rPr kumimoji="0" lang="en-US" altLang="en-US" sz="1400" b="0" i="0" u="none" strike="noStrike" cap="none" normalizeH="0" baseline="0" dirty="0">
                <a:ln>
                  <a:noFill/>
                </a:ln>
                <a:solidFill>
                  <a:schemeClr val="tx1"/>
                </a:solidFill>
                <a:effectLst/>
                <a:latin typeface="Arial" panose="020B0604020202020204" pitchFamily="34" charset="0"/>
              </a:rPr>
              <a:t>: Create personalized marketing campaigns for the 18–45 age group, emphasizing Accessories and popular products.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Upsell Accessories</a:t>
            </a:r>
            <a:r>
              <a:rPr kumimoji="0" lang="en-US" altLang="en-US" sz="1400" b="0" i="0" u="none" strike="noStrike" cap="none" normalizeH="0" baseline="0" dirty="0">
                <a:ln>
                  <a:noFill/>
                </a:ln>
                <a:solidFill>
                  <a:schemeClr val="tx1"/>
                </a:solidFill>
                <a:effectLst/>
                <a:latin typeface="Arial" panose="020B0604020202020204" pitchFamily="34" charset="0"/>
              </a:rPr>
              <a:t>: Highlight popular items like Jewelry, Backpacks, and Handbags in promotions to maximize sales.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Improve Ratings</a:t>
            </a:r>
            <a:r>
              <a:rPr kumimoji="0" lang="en-US" altLang="en-US" sz="1400" b="0" i="0" u="none" strike="noStrike" cap="none" normalizeH="0" baseline="0" dirty="0">
                <a:ln>
                  <a:noFill/>
                </a:ln>
                <a:solidFill>
                  <a:schemeClr val="tx1"/>
                </a:solidFill>
                <a:effectLst/>
                <a:latin typeface="Arial" panose="020B0604020202020204" pitchFamily="34" charset="0"/>
              </a:rPr>
              <a:t>: Gather feedback from customers and address areas for improvement to further enhance satisfaction and loyalty.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Expand Shipping Options</a:t>
            </a:r>
            <a:r>
              <a:rPr kumimoji="0" lang="en-US" altLang="en-US" sz="1400" b="0" i="0" u="none" strike="noStrike" cap="none" normalizeH="0" baseline="0" dirty="0">
                <a:ln>
                  <a:noFill/>
                </a:ln>
                <a:solidFill>
                  <a:schemeClr val="tx1"/>
                </a:solidFill>
                <a:effectLst/>
                <a:latin typeface="Arial" panose="020B0604020202020204" pitchFamily="34" charset="0"/>
              </a:rPr>
              <a:t>: Introduce flexible shipping options like same-day delivery to attract customers willing to pay for convenience.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Data-Driven Decisions</a:t>
            </a:r>
            <a:r>
              <a:rPr kumimoji="0" lang="en-US" altLang="en-US" sz="1400" b="0" i="0" u="none" strike="noStrike" cap="none" normalizeH="0" baseline="0" dirty="0">
                <a:ln>
                  <a:noFill/>
                </a:ln>
                <a:solidFill>
                  <a:schemeClr val="tx1"/>
                </a:solidFill>
                <a:effectLst/>
                <a:latin typeface="Arial" panose="020B0604020202020204" pitchFamily="34" charset="0"/>
              </a:rPr>
              <a:t>: Regularly monitor purchasing trends and adapt inventory and marketing strategies accordingly.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Season-Specific Inventory</a:t>
            </a:r>
            <a:r>
              <a:rPr kumimoji="0" lang="en-US" altLang="en-US" sz="1400" b="0" i="0" u="none" strike="noStrike" cap="none" normalizeH="0" baseline="0" dirty="0">
                <a:ln>
                  <a:noFill/>
                </a:ln>
                <a:solidFill>
                  <a:schemeClr val="tx1"/>
                </a:solidFill>
                <a:effectLst/>
                <a:latin typeface="Arial" panose="020B0604020202020204" pitchFamily="34" charset="0"/>
              </a:rPr>
              <a:t>: Stock up on high-demand products during Summer and Spring to meet customer needs efficiently. </a:t>
            </a:r>
          </a:p>
        </p:txBody>
      </p:sp>
    </p:spTree>
    <p:extLst>
      <p:ext uri="{BB962C8B-B14F-4D97-AF65-F5344CB8AC3E}">
        <p14:creationId xmlns:p14="http://schemas.microsoft.com/office/powerpoint/2010/main" val="1876245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7A5C-0237-7068-437D-EACA9B6259D3}"/>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B165132-7B01-6FBE-1B68-73EE9C59EC37}"/>
              </a:ext>
            </a:extLst>
          </p:cNvPr>
          <p:cNvSpPr>
            <a:spLocks noGrp="1"/>
          </p:cNvSpPr>
          <p:nvPr>
            <p:ph idx="1"/>
          </p:nvPr>
        </p:nvSpPr>
        <p:spPr/>
        <p:txBody>
          <a:bodyPr/>
          <a:lstStyle/>
          <a:p>
            <a:r>
              <a:rPr lang="en-US" b="1" dirty="0"/>
              <a:t>Recap:</a:t>
            </a:r>
            <a:endParaRPr lang="en-US" dirty="0"/>
          </a:p>
          <a:p>
            <a:pPr>
              <a:buFont typeface="Arial" panose="020B0604020202020204" pitchFamily="34" charset="0"/>
              <a:buChar char="•"/>
            </a:pPr>
            <a:r>
              <a:rPr lang="en-US" dirty="0"/>
              <a:t>The analysis reveals key insights into customer spending patterns, popular product categories, and preferred shipping methods.</a:t>
            </a:r>
          </a:p>
          <a:p>
            <a:pPr>
              <a:buFont typeface="Arial" panose="020B0604020202020204" pitchFamily="34" charset="0"/>
              <a:buChar char="•"/>
            </a:pPr>
            <a:r>
              <a:rPr lang="en-US" dirty="0"/>
              <a:t>These findings empower data-driven strategies to drive business growth and enhance customer experience.</a:t>
            </a:r>
          </a:p>
          <a:p>
            <a:r>
              <a:rPr lang="en-US" b="1" dirty="0"/>
              <a:t>Future Scope:</a:t>
            </a:r>
            <a:endParaRPr lang="en-US" dirty="0"/>
          </a:p>
          <a:p>
            <a:pPr>
              <a:buFont typeface="Arial" panose="020B0604020202020204" pitchFamily="34" charset="0"/>
              <a:buChar char="•"/>
            </a:pPr>
            <a:r>
              <a:rPr lang="en-US" dirty="0"/>
              <a:t>Develop predictive models for accurate sales forecasting.</a:t>
            </a:r>
          </a:p>
          <a:p>
            <a:pPr>
              <a:buFont typeface="Arial" panose="020B0604020202020204" pitchFamily="34" charset="0"/>
              <a:buChar char="•"/>
            </a:pPr>
            <a:r>
              <a:rPr lang="en-US" dirty="0"/>
              <a:t>Integrate customer feedback to refine product offerings and improve satisfaction.</a:t>
            </a:r>
          </a:p>
          <a:p>
            <a:endParaRPr lang="en-IN" dirty="0"/>
          </a:p>
        </p:txBody>
      </p:sp>
    </p:spTree>
    <p:extLst>
      <p:ext uri="{BB962C8B-B14F-4D97-AF65-F5344CB8AC3E}">
        <p14:creationId xmlns:p14="http://schemas.microsoft.com/office/powerpoint/2010/main" val="1984918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689CF-1FB9-EE25-2CCD-2EA9A3465965}"/>
              </a:ext>
            </a:extLst>
          </p:cNvPr>
          <p:cNvSpPr txBox="1"/>
          <p:nvPr/>
        </p:nvSpPr>
        <p:spPr>
          <a:xfrm>
            <a:off x="3203888" y="2401755"/>
            <a:ext cx="6631876" cy="1600438"/>
          </a:xfrm>
          <a:prstGeom prst="rect">
            <a:avLst/>
          </a:prstGeom>
          <a:noFill/>
        </p:spPr>
        <p:txBody>
          <a:bodyPr wrap="square" rtlCol="0">
            <a:spAutoFit/>
          </a:bodyPr>
          <a:lstStyle/>
          <a:p>
            <a:r>
              <a:rPr lang="en-IN" sz="8000" i="1" dirty="0">
                <a:latin typeface="Algerian" panose="04020705040A02060702" pitchFamily="82" charset="0"/>
              </a:rPr>
              <a:t>Thank You</a:t>
            </a:r>
          </a:p>
          <a:p>
            <a:endParaRPr lang="en-IN" dirty="0"/>
          </a:p>
        </p:txBody>
      </p:sp>
    </p:spTree>
    <p:extLst>
      <p:ext uri="{BB962C8B-B14F-4D97-AF65-F5344CB8AC3E}">
        <p14:creationId xmlns:p14="http://schemas.microsoft.com/office/powerpoint/2010/main" val="2966590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1D98E-1082-EE8A-DA4E-47BB02F89904}"/>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338D4EBD-DC02-6CE3-F01F-E22FA1B18DF4}"/>
              </a:ext>
            </a:extLst>
          </p:cNvPr>
          <p:cNvSpPr>
            <a:spLocks noGrp="1"/>
          </p:cNvSpPr>
          <p:nvPr>
            <p:ph idx="1"/>
          </p:nvPr>
        </p:nvSpPr>
        <p:spPr>
          <a:xfrm>
            <a:off x="1097280" y="2108201"/>
            <a:ext cx="10058400" cy="3760891"/>
          </a:xfrm>
        </p:spPr>
        <p:txBody>
          <a:bodyPr>
            <a:normAutofit/>
          </a:bodyPr>
          <a:lstStyle/>
          <a:p>
            <a:r>
              <a:rPr lang="en-US" sz="1600" dirty="0"/>
              <a:t>In today’s competitive retail landscape, understanding customer behavior and preferences is key to driving business growth. This project, </a:t>
            </a:r>
            <a:r>
              <a:rPr lang="en-US" sz="1600" b="1" dirty="0"/>
              <a:t>Customer Segmentation Analysis Using Power BI</a:t>
            </a:r>
            <a:r>
              <a:rPr lang="en-US" sz="1600" dirty="0"/>
              <a:t>, leverages a rich dataset of shopping trends to uncover actionable insights. By analyzing purchasing patterns, demographic details, and preferences, this analysis aims to help businesses make informed decisions for personalized marketing strategies, optimized inventory management, and enhanced customer satisfaction.</a:t>
            </a:r>
          </a:p>
          <a:p>
            <a:r>
              <a:rPr lang="en-IN" sz="2000" b="1" dirty="0"/>
              <a:t>Objective</a:t>
            </a:r>
          </a:p>
        </p:txBody>
      </p:sp>
      <p:sp>
        <p:nvSpPr>
          <p:cNvPr id="5" name="Rectangle 2">
            <a:extLst>
              <a:ext uri="{FF2B5EF4-FFF2-40B4-BE49-F238E27FC236}">
                <a16:creationId xmlns:a16="http://schemas.microsoft.com/office/drawing/2014/main" id="{A3EFC325-F9C2-45D1-F606-1BBB0CFF72EE}"/>
              </a:ext>
            </a:extLst>
          </p:cNvPr>
          <p:cNvSpPr>
            <a:spLocks noChangeArrowheads="1"/>
          </p:cNvSpPr>
          <p:nvPr/>
        </p:nvSpPr>
        <p:spPr bwMode="auto">
          <a:xfrm>
            <a:off x="1036320" y="3694836"/>
            <a:ext cx="811311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Franklin Gothic Demi" panose="020B0703020102020204" pitchFamily="34" charset="0"/>
              </a:rPr>
              <a:t>Understanding product and category preferences.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Franklin Gothic Demi" panose="020B0703020102020204" pitchFamily="34" charset="0"/>
              </a:rPr>
              <a:t>Analyzing payment and shipping trends.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Franklin Gothic Demi" panose="020B0703020102020204" pitchFamily="34" charset="0"/>
              </a:rPr>
              <a:t>Gaining insights into seasonal trends and frequency of purchases.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Franklin Gothic Demi" panose="020B0703020102020204" pitchFamily="34" charset="0"/>
              </a:rPr>
              <a:t>Identifying key customer segments.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Franklin Gothic Demi" panose="020B0703020102020204" pitchFamily="34" charset="0"/>
              </a:rPr>
              <a:t>Developing strategies to maximize revenue and improve customer retention. </a:t>
            </a:r>
          </a:p>
        </p:txBody>
      </p:sp>
    </p:spTree>
    <p:extLst>
      <p:ext uri="{BB962C8B-B14F-4D97-AF65-F5344CB8AC3E}">
        <p14:creationId xmlns:p14="http://schemas.microsoft.com/office/powerpoint/2010/main" val="3254501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489A-21AE-78A1-07D5-EE3EAE046CC6}"/>
              </a:ext>
            </a:extLst>
          </p:cNvPr>
          <p:cNvSpPr>
            <a:spLocks noGrp="1"/>
          </p:cNvSpPr>
          <p:nvPr>
            <p:ph type="title"/>
          </p:nvPr>
        </p:nvSpPr>
        <p:spPr/>
        <p:txBody>
          <a:bodyPr/>
          <a:lstStyle/>
          <a:p>
            <a:r>
              <a:rPr lang="en-IN" dirty="0"/>
              <a:t>Dataset Overview</a:t>
            </a:r>
          </a:p>
        </p:txBody>
      </p:sp>
      <p:sp>
        <p:nvSpPr>
          <p:cNvPr id="3" name="Content Placeholder 2">
            <a:extLst>
              <a:ext uri="{FF2B5EF4-FFF2-40B4-BE49-F238E27FC236}">
                <a16:creationId xmlns:a16="http://schemas.microsoft.com/office/drawing/2014/main" id="{3B0590CE-F4D6-1292-8B46-F202609A1CD4}"/>
              </a:ext>
            </a:extLst>
          </p:cNvPr>
          <p:cNvSpPr>
            <a:spLocks noGrp="1"/>
          </p:cNvSpPr>
          <p:nvPr>
            <p:ph idx="1"/>
          </p:nvPr>
        </p:nvSpPr>
        <p:spPr/>
        <p:txBody>
          <a:bodyPr/>
          <a:lstStyle/>
          <a:p>
            <a:r>
              <a:rPr lang="en-US" b="1" dirty="0"/>
              <a:t>Overview of the Dataset</a:t>
            </a:r>
            <a:r>
              <a:rPr lang="en-US" dirty="0"/>
              <a:t>:</a:t>
            </a:r>
          </a:p>
          <a:p>
            <a:pPr>
              <a:buFont typeface="Arial" panose="020B0604020202020204" pitchFamily="34" charset="0"/>
              <a:buChar char="•"/>
            </a:pPr>
            <a:r>
              <a:rPr lang="en-US" b="1" dirty="0"/>
              <a:t>Data Source: Kaggle</a:t>
            </a:r>
          </a:p>
          <a:p>
            <a:pPr>
              <a:buFont typeface="Arial" panose="020B0604020202020204" pitchFamily="34" charset="0"/>
              <a:buChar char="•"/>
            </a:pPr>
            <a:r>
              <a:rPr lang="en-US" b="1" dirty="0"/>
              <a:t>Dataset Name</a:t>
            </a:r>
            <a:r>
              <a:rPr lang="en-US" dirty="0"/>
              <a:t>: Shopping Trends</a:t>
            </a:r>
          </a:p>
          <a:p>
            <a:pPr>
              <a:buFont typeface="Arial" panose="020B0604020202020204" pitchFamily="34" charset="0"/>
              <a:buChar char="•"/>
            </a:pPr>
            <a:r>
              <a:rPr lang="en-US" b="1" dirty="0"/>
              <a:t>Key Fields</a:t>
            </a:r>
            <a:r>
              <a:rPr lang="en-US" dirty="0"/>
              <a:t>:</a:t>
            </a:r>
          </a:p>
          <a:p>
            <a:pPr marL="742950" lvl="1" indent="-285750">
              <a:buFont typeface="Arial" panose="020B0604020202020204" pitchFamily="34" charset="0"/>
              <a:buChar char="•"/>
            </a:pPr>
            <a:r>
              <a:rPr lang="en-US" dirty="0"/>
              <a:t>Customer Demographics: </a:t>
            </a:r>
            <a:r>
              <a:rPr lang="en-US" b="1" dirty="0"/>
              <a:t>Customer ID, Age, Gender, Location</a:t>
            </a:r>
            <a:endParaRPr lang="en-US" dirty="0"/>
          </a:p>
          <a:p>
            <a:pPr marL="742950" lvl="1" indent="-285750">
              <a:buFont typeface="Arial" panose="020B0604020202020204" pitchFamily="34" charset="0"/>
              <a:buChar char="•"/>
            </a:pPr>
            <a:r>
              <a:rPr lang="en-US" dirty="0"/>
              <a:t>Purchase Details: </a:t>
            </a:r>
            <a:r>
              <a:rPr lang="en-US" b="1" dirty="0"/>
              <a:t>Item Purchased, Category, Purchase Amount (USD)</a:t>
            </a:r>
            <a:endParaRPr lang="en-US" dirty="0"/>
          </a:p>
          <a:p>
            <a:pPr marL="742950" lvl="1" indent="-285750">
              <a:buFont typeface="Arial" panose="020B0604020202020204" pitchFamily="34" charset="0"/>
              <a:buChar char="•"/>
            </a:pPr>
            <a:r>
              <a:rPr lang="en-US" dirty="0"/>
              <a:t>Preferences: </a:t>
            </a:r>
            <a:r>
              <a:rPr lang="en-US" b="1" dirty="0"/>
              <a:t>Payment Method, Shipping Type, Frequency of Purchases</a:t>
            </a:r>
            <a:endParaRPr lang="en-US" dirty="0"/>
          </a:p>
          <a:p>
            <a:pPr marL="742950" lvl="1" indent="-285750">
              <a:buFont typeface="Arial" panose="020B0604020202020204" pitchFamily="34" charset="0"/>
              <a:buChar char="•"/>
            </a:pPr>
            <a:r>
              <a:rPr lang="en-US" dirty="0"/>
              <a:t>Feedback: </a:t>
            </a:r>
            <a:r>
              <a:rPr lang="en-US" b="1" dirty="0"/>
              <a:t>Review Rating</a:t>
            </a:r>
            <a:endParaRPr lang="en-US" dirty="0"/>
          </a:p>
          <a:p>
            <a:endParaRPr lang="en-IN" dirty="0"/>
          </a:p>
        </p:txBody>
      </p:sp>
    </p:spTree>
    <p:extLst>
      <p:ext uri="{BB962C8B-B14F-4D97-AF65-F5344CB8AC3E}">
        <p14:creationId xmlns:p14="http://schemas.microsoft.com/office/powerpoint/2010/main" val="4183183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D8C6-DCB1-DE1E-13F6-96A9ED8C7BC6}"/>
              </a:ext>
            </a:extLst>
          </p:cNvPr>
          <p:cNvSpPr>
            <a:spLocks noGrp="1"/>
          </p:cNvSpPr>
          <p:nvPr>
            <p:ph type="title"/>
          </p:nvPr>
        </p:nvSpPr>
        <p:spPr/>
        <p:txBody>
          <a:bodyPr/>
          <a:lstStyle/>
          <a:p>
            <a:r>
              <a:rPr lang="en-IN" dirty="0"/>
              <a:t>Data Preprocessing</a:t>
            </a:r>
          </a:p>
        </p:txBody>
      </p:sp>
      <p:pic>
        <p:nvPicPr>
          <p:cNvPr id="6" name="Content Placeholder 5">
            <a:extLst>
              <a:ext uri="{FF2B5EF4-FFF2-40B4-BE49-F238E27FC236}">
                <a16:creationId xmlns:a16="http://schemas.microsoft.com/office/drawing/2014/main" id="{0719C426-9B78-083A-E3F1-8EF8296A3E7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32451" y="2120900"/>
            <a:ext cx="4301657" cy="3524041"/>
          </a:xfrm>
        </p:spPr>
      </p:pic>
      <p:sp>
        <p:nvSpPr>
          <p:cNvPr id="4" name="Content Placeholder 3">
            <a:extLst>
              <a:ext uri="{FF2B5EF4-FFF2-40B4-BE49-F238E27FC236}">
                <a16:creationId xmlns:a16="http://schemas.microsoft.com/office/drawing/2014/main" id="{91F68CF3-3061-200F-6FE1-D4878D14ACA7}"/>
              </a:ext>
            </a:extLst>
          </p:cNvPr>
          <p:cNvSpPr>
            <a:spLocks noGrp="1"/>
          </p:cNvSpPr>
          <p:nvPr>
            <p:ph sz="half" idx="2"/>
          </p:nvPr>
        </p:nvSpPr>
        <p:spPr>
          <a:xfrm>
            <a:off x="5783247" y="2120900"/>
            <a:ext cx="5311472" cy="3748194"/>
          </a:xfrm>
        </p:spPr>
        <p:txBody>
          <a:bodyPr>
            <a:normAutofit/>
          </a:bodyPr>
          <a:lstStyle/>
          <a:p>
            <a:pPr>
              <a:buFont typeface="Wingdings" panose="05000000000000000000" pitchFamily="2" charset="2"/>
              <a:buChar char="Ø"/>
            </a:pPr>
            <a:r>
              <a:rPr lang="en-US" altLang="en-US" sz="1800" b="1" dirty="0">
                <a:solidFill>
                  <a:schemeClr val="tx1"/>
                </a:solidFill>
                <a:latin typeface="Arial" panose="020B0604020202020204" pitchFamily="34" charset="0"/>
              </a:rPr>
              <a:t>Standardized Data Types</a:t>
            </a:r>
            <a:r>
              <a:rPr lang="en-US" altLang="en-US" sz="1800" dirty="0">
                <a:solidFill>
                  <a:schemeClr val="tx1"/>
                </a:solidFill>
                <a:latin typeface="Arial" panose="020B0604020202020204" pitchFamily="34" charset="0"/>
              </a:rPr>
              <a:t>: Ensured consistency across all columns.</a:t>
            </a:r>
          </a:p>
          <a:p>
            <a:pPr lvl="0" eaLnBrk="0" fontAlgn="base" hangingPunct="0">
              <a:lnSpc>
                <a:spcPct val="100000"/>
              </a:lnSpc>
              <a:spcBef>
                <a:spcPct val="0"/>
              </a:spcBef>
              <a:spcAft>
                <a:spcPct val="0"/>
              </a:spcAft>
              <a:buClrTx/>
              <a:buSzTx/>
              <a:buFont typeface="Wingdings" panose="05000000000000000000" pitchFamily="2" charset="2"/>
              <a:buChar char="Ø"/>
            </a:pPr>
            <a:r>
              <a:rPr lang="en-US" altLang="en-US" sz="1800" b="1" dirty="0">
                <a:solidFill>
                  <a:schemeClr val="tx1"/>
                </a:solidFill>
                <a:latin typeface="Arial" panose="020B0604020202020204" pitchFamily="34" charset="0"/>
              </a:rPr>
              <a:t>Introduced Age Groups</a:t>
            </a:r>
            <a:r>
              <a:rPr lang="en-US" altLang="en-US" sz="1800" dirty="0">
                <a:solidFill>
                  <a:schemeClr val="tx1"/>
                </a:solidFill>
                <a:latin typeface="Arial" panose="020B0604020202020204" pitchFamily="34" charset="0"/>
              </a:rPr>
              <a:t>: Categorized customers into distinct age brackets for better segmentation.</a:t>
            </a:r>
          </a:p>
          <a:p>
            <a:pPr lvl="0" eaLnBrk="0" fontAlgn="base" hangingPunct="0">
              <a:lnSpc>
                <a:spcPct val="100000"/>
              </a:lnSpc>
              <a:spcBef>
                <a:spcPct val="0"/>
              </a:spcBef>
              <a:spcAft>
                <a:spcPct val="0"/>
              </a:spcAft>
              <a:buClrTx/>
              <a:buSzTx/>
              <a:buFont typeface="Wingdings" panose="05000000000000000000" pitchFamily="2" charset="2"/>
              <a:buChar char="Ø"/>
            </a:pPr>
            <a:r>
              <a:rPr lang="en-US" altLang="en-US" sz="1800" b="1" dirty="0">
                <a:solidFill>
                  <a:schemeClr val="tx1"/>
                </a:solidFill>
                <a:latin typeface="Arial" panose="020B0604020202020204" pitchFamily="34" charset="0"/>
              </a:rPr>
              <a:t>Added Category Preferences</a:t>
            </a:r>
            <a:r>
              <a:rPr lang="en-US" altLang="en-US" sz="1800" dirty="0">
                <a:solidFill>
                  <a:schemeClr val="tx1"/>
                </a:solidFill>
                <a:latin typeface="Arial" panose="020B0604020202020204" pitchFamily="34" charset="0"/>
              </a:rPr>
              <a:t>: Highlighted the most frequently purchased categories for each customer.</a:t>
            </a:r>
          </a:p>
          <a:p>
            <a:pPr lvl="0" eaLnBrk="0" fontAlgn="base" hangingPunct="0">
              <a:lnSpc>
                <a:spcPct val="100000"/>
              </a:lnSpc>
              <a:spcBef>
                <a:spcPct val="0"/>
              </a:spcBef>
              <a:spcAft>
                <a:spcPct val="0"/>
              </a:spcAft>
              <a:buClrTx/>
              <a:buSzTx/>
              <a:buFont typeface="Wingdings" panose="05000000000000000000" pitchFamily="2" charset="2"/>
              <a:buChar char="Ø"/>
            </a:pPr>
            <a:r>
              <a:rPr lang="en-US" altLang="en-US" sz="1800" b="1" dirty="0">
                <a:solidFill>
                  <a:schemeClr val="tx1"/>
                </a:solidFill>
                <a:latin typeface="Arial" panose="020B0604020202020204" pitchFamily="34" charset="0"/>
              </a:rPr>
              <a:t>Created Purchase Categories</a:t>
            </a:r>
            <a:r>
              <a:rPr lang="en-US" altLang="en-US" sz="1800" dirty="0">
                <a:solidFill>
                  <a:schemeClr val="tx1"/>
                </a:solidFill>
                <a:latin typeface="Arial" panose="020B0604020202020204" pitchFamily="34" charset="0"/>
              </a:rPr>
              <a:t>: Derived new insights by grouping similar purchase behaviors </a:t>
            </a:r>
          </a:p>
          <a:p>
            <a:endParaRPr lang="en-IN" dirty="0"/>
          </a:p>
          <a:p>
            <a:endParaRPr lang="en-IN" dirty="0"/>
          </a:p>
        </p:txBody>
      </p:sp>
    </p:spTree>
    <p:extLst>
      <p:ext uri="{BB962C8B-B14F-4D97-AF65-F5344CB8AC3E}">
        <p14:creationId xmlns:p14="http://schemas.microsoft.com/office/powerpoint/2010/main" val="3054336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3000"/>
            <a:lum/>
            <a:extLst>
              <a:ext uri="{BEBA8EAE-BF5A-486C-A8C5-ECC9F3942E4B}">
                <a14:imgProps xmlns:a14="http://schemas.microsoft.com/office/drawing/2010/main">
                  <a14:imgLayer r:embed="rId3">
                    <a14:imgEffect>
                      <a14:sharpenSoften amount="-60000"/>
                    </a14:imgEffect>
                  </a14:imgLayer>
                </a14:imgProps>
              </a:ext>
            </a:extLst>
          </a:blip>
          <a:srcRect/>
          <a:stretch>
            <a:fillRect t="-38000" b="-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D82E1-4D0E-584C-D14C-FB9C7749CAB9}"/>
              </a:ext>
            </a:extLst>
          </p:cNvPr>
          <p:cNvSpPr>
            <a:spLocks noGrp="1"/>
          </p:cNvSpPr>
          <p:nvPr>
            <p:ph type="title"/>
          </p:nvPr>
        </p:nvSpPr>
        <p:spPr/>
        <p:txBody>
          <a:bodyPr/>
          <a:lstStyle/>
          <a:p>
            <a:r>
              <a:rPr lang="en-IN" dirty="0"/>
              <a:t>Key Metrics</a:t>
            </a:r>
          </a:p>
        </p:txBody>
      </p:sp>
      <p:sp>
        <p:nvSpPr>
          <p:cNvPr id="5" name="Rectangle 1">
            <a:extLst>
              <a:ext uri="{FF2B5EF4-FFF2-40B4-BE49-F238E27FC236}">
                <a16:creationId xmlns:a16="http://schemas.microsoft.com/office/drawing/2014/main" id="{10FA1309-614E-D0BB-18C5-F1C2ACC7D1AF}"/>
              </a:ext>
            </a:extLst>
          </p:cNvPr>
          <p:cNvSpPr>
            <a:spLocks noGrp="1" noChangeArrowheads="1"/>
          </p:cNvSpPr>
          <p:nvPr>
            <p:ph sz="half" idx="1"/>
          </p:nvPr>
        </p:nvSpPr>
        <p:spPr bwMode="auto">
          <a:xfrm>
            <a:off x="1184744" y="2559655"/>
            <a:ext cx="10058400" cy="147732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Total Sales:</a:t>
            </a:r>
            <a:r>
              <a:rPr kumimoji="0" lang="en-US" altLang="en-US" sz="1800" b="0" i="0" u="none" strike="noStrike" cap="none" normalizeH="0" baseline="0" dirty="0">
                <a:ln>
                  <a:noFill/>
                </a:ln>
                <a:solidFill>
                  <a:schemeClr val="tx1"/>
                </a:solidFill>
                <a:effectLst/>
                <a:latin typeface="Arial" panose="020B0604020202020204" pitchFamily="34" charset="0"/>
              </a:rPr>
              <a:t> $233K, showcasing the overall business revenue.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Average Purchase Amount:</a:t>
            </a:r>
            <a:r>
              <a:rPr kumimoji="0" lang="en-US" altLang="en-US" sz="1800" b="0" i="0" u="none" strike="noStrike" cap="none" normalizeH="0" baseline="0" dirty="0">
                <a:ln>
                  <a:noFill/>
                </a:ln>
                <a:solidFill>
                  <a:schemeClr val="tx1"/>
                </a:solidFill>
                <a:effectLst/>
                <a:latin typeface="Arial" panose="020B0604020202020204" pitchFamily="34" charset="0"/>
              </a:rPr>
              <a:t> $59.76K, indicating strong customer spending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Most Preferred Shipping Method:</a:t>
            </a:r>
            <a:r>
              <a:rPr kumimoji="0" lang="en-US" altLang="en-US" sz="1800" b="0" i="0" u="none" strike="noStrike" cap="none" normalizeH="0" baseline="0" dirty="0">
                <a:ln>
                  <a:noFill/>
                </a:ln>
                <a:solidFill>
                  <a:schemeClr val="tx1"/>
                </a:solidFill>
                <a:effectLst/>
                <a:latin typeface="Arial" panose="020B0604020202020204" pitchFamily="34" charset="0"/>
              </a:rPr>
              <a:t> Free shipping, driving the highest sales volume.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Most Frequently Purchased Category:</a:t>
            </a:r>
            <a:r>
              <a:rPr kumimoji="0" lang="en-US" altLang="en-US" sz="1800" b="0" i="0" u="none" strike="noStrike" cap="none" normalizeH="0" baseline="0" dirty="0">
                <a:ln>
                  <a:noFill/>
                </a:ln>
                <a:solidFill>
                  <a:schemeClr val="tx1"/>
                </a:solidFill>
                <a:effectLst/>
                <a:latin typeface="Arial" panose="020B0604020202020204" pitchFamily="34" charset="0"/>
              </a:rPr>
              <a:t> Clothing, leading in customer preference and purchase frequency. </a:t>
            </a:r>
          </a:p>
        </p:txBody>
      </p:sp>
    </p:spTree>
    <p:extLst>
      <p:ext uri="{BB962C8B-B14F-4D97-AF65-F5344CB8AC3E}">
        <p14:creationId xmlns:p14="http://schemas.microsoft.com/office/powerpoint/2010/main" val="663970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FA98-AF2E-750B-A9B8-C8C5233D273A}"/>
              </a:ext>
            </a:extLst>
          </p:cNvPr>
          <p:cNvSpPr>
            <a:spLocks noGrp="1"/>
          </p:cNvSpPr>
          <p:nvPr>
            <p:ph type="title"/>
          </p:nvPr>
        </p:nvSpPr>
        <p:spPr/>
        <p:txBody>
          <a:bodyPr/>
          <a:lstStyle/>
          <a:p>
            <a:r>
              <a:rPr lang="en-IN" dirty="0"/>
              <a:t>Dashboard Overview</a:t>
            </a:r>
          </a:p>
        </p:txBody>
      </p:sp>
      <p:pic>
        <p:nvPicPr>
          <p:cNvPr id="14" name="Content Placeholder 13">
            <a:extLst>
              <a:ext uri="{FF2B5EF4-FFF2-40B4-BE49-F238E27FC236}">
                <a16:creationId xmlns:a16="http://schemas.microsoft.com/office/drawing/2014/main" id="{787F966B-B290-7D77-2CE3-E737F8CB4C9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194" t="2196" r="2604" b="1722"/>
          <a:stretch/>
        </p:blipFill>
        <p:spPr>
          <a:xfrm>
            <a:off x="1195603" y="2059040"/>
            <a:ext cx="6316616" cy="3624006"/>
          </a:xfrm>
          <a:prstGeom prst="rect">
            <a:avLst/>
          </a:prstGeom>
        </p:spPr>
      </p:pic>
      <p:sp>
        <p:nvSpPr>
          <p:cNvPr id="4" name="TextBox 3">
            <a:extLst>
              <a:ext uri="{FF2B5EF4-FFF2-40B4-BE49-F238E27FC236}">
                <a16:creationId xmlns:a16="http://schemas.microsoft.com/office/drawing/2014/main" id="{79919B3E-CB12-CC2B-66E4-9DE98C07B718}"/>
              </a:ext>
            </a:extLst>
          </p:cNvPr>
          <p:cNvSpPr txBox="1"/>
          <p:nvPr/>
        </p:nvSpPr>
        <p:spPr>
          <a:xfrm>
            <a:off x="7649497" y="2212258"/>
            <a:ext cx="3506183" cy="2585323"/>
          </a:xfrm>
          <a:prstGeom prst="rect">
            <a:avLst/>
          </a:prstGeom>
          <a:noFill/>
        </p:spPr>
        <p:txBody>
          <a:bodyPr wrap="square" rtlCol="0">
            <a:spAutoFit/>
          </a:bodyPr>
          <a:lstStyle/>
          <a:p>
            <a:r>
              <a:rPr lang="en-US" dirty="0"/>
              <a:t>This dashboard provides a comprehensive overview of customer segmentation analysis, focusing on metrics like total purchases, categories, locations, and payment methods. Key visualizations include bar charts, pie charts, a gauge for total sales, and trend lines.</a:t>
            </a:r>
            <a:endParaRPr lang="en-IN" dirty="0"/>
          </a:p>
        </p:txBody>
      </p:sp>
    </p:spTree>
    <p:extLst>
      <p:ext uri="{BB962C8B-B14F-4D97-AF65-F5344CB8AC3E}">
        <p14:creationId xmlns:p14="http://schemas.microsoft.com/office/powerpoint/2010/main" val="178232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036D4-DD01-C9AA-9926-0A3168B6E65B}"/>
              </a:ext>
            </a:extLst>
          </p:cNvPr>
          <p:cNvSpPr>
            <a:spLocks noGrp="1"/>
          </p:cNvSpPr>
          <p:nvPr>
            <p:ph type="title"/>
          </p:nvPr>
        </p:nvSpPr>
        <p:spPr/>
        <p:txBody>
          <a:bodyPr/>
          <a:lstStyle/>
          <a:p>
            <a:r>
              <a:rPr lang="en-IN" dirty="0"/>
              <a:t>Pie Chart Insights</a:t>
            </a:r>
          </a:p>
        </p:txBody>
      </p:sp>
      <p:pic>
        <p:nvPicPr>
          <p:cNvPr id="6" name="Content Placeholder 5">
            <a:extLst>
              <a:ext uri="{FF2B5EF4-FFF2-40B4-BE49-F238E27FC236}">
                <a16:creationId xmlns:a16="http://schemas.microsoft.com/office/drawing/2014/main" id="{D63DAF41-12B9-D9ED-D454-CA207ABCAF3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11488" t="20626" r="25796" b="9918"/>
          <a:stretch/>
        </p:blipFill>
        <p:spPr>
          <a:xfrm>
            <a:off x="1224500" y="2269741"/>
            <a:ext cx="4782377" cy="3121243"/>
          </a:xfrm>
        </p:spPr>
      </p:pic>
      <p:sp>
        <p:nvSpPr>
          <p:cNvPr id="7" name="TextBox 6">
            <a:extLst>
              <a:ext uri="{FF2B5EF4-FFF2-40B4-BE49-F238E27FC236}">
                <a16:creationId xmlns:a16="http://schemas.microsoft.com/office/drawing/2014/main" id="{70630B1E-189C-6BA8-8574-A8891EF00CA7}"/>
              </a:ext>
            </a:extLst>
          </p:cNvPr>
          <p:cNvSpPr txBox="1"/>
          <p:nvPr/>
        </p:nvSpPr>
        <p:spPr>
          <a:xfrm>
            <a:off x="6496216" y="2361537"/>
            <a:ext cx="4659464" cy="1477328"/>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b="1" dirty="0">
                <a:latin typeface="Arial" panose="020B0604020202020204" pitchFamily="34" charset="0"/>
              </a:rPr>
              <a:t>Largest Category</a:t>
            </a:r>
            <a:r>
              <a:rPr lang="en-US" altLang="en-US" dirty="0">
                <a:latin typeface="Arial" panose="020B0604020202020204" pitchFamily="34" charset="0"/>
              </a:rPr>
              <a:t>: Clothing, accounting for </a:t>
            </a:r>
            <a:r>
              <a:rPr lang="en-US" altLang="en-US" b="1" dirty="0">
                <a:latin typeface="Arial" panose="020B0604020202020204" pitchFamily="34" charset="0"/>
              </a:rPr>
              <a:t>44.73%</a:t>
            </a:r>
            <a:r>
              <a:rPr lang="en-US" altLang="en-US" dirty="0">
                <a:latin typeface="Arial" panose="020B0604020202020204" pitchFamily="34" charset="0"/>
              </a:rPr>
              <a:t> of total purchases.</a:t>
            </a:r>
          </a:p>
          <a:p>
            <a:pPr lvl="0" eaLnBrk="0" fontAlgn="base" hangingPunct="0">
              <a:spcBef>
                <a:spcPct val="0"/>
              </a:spcBef>
              <a:spcAft>
                <a:spcPct val="0"/>
              </a:spcAft>
              <a:buFontTx/>
              <a:buChar char="•"/>
            </a:pPr>
            <a:r>
              <a:rPr lang="en-US" altLang="en-US" b="1" dirty="0">
                <a:latin typeface="Arial" panose="020B0604020202020204" pitchFamily="34" charset="0"/>
              </a:rPr>
              <a:t>Smallest Category</a:t>
            </a:r>
            <a:r>
              <a:rPr lang="en-US" altLang="en-US" dirty="0">
                <a:latin typeface="Arial" panose="020B0604020202020204" pitchFamily="34" charset="0"/>
              </a:rPr>
              <a:t>: Outerwear, with the least share among all categories. </a:t>
            </a:r>
          </a:p>
          <a:p>
            <a:endParaRPr lang="en-IN" dirty="0"/>
          </a:p>
        </p:txBody>
      </p:sp>
    </p:spTree>
    <p:extLst>
      <p:ext uri="{BB962C8B-B14F-4D97-AF65-F5344CB8AC3E}">
        <p14:creationId xmlns:p14="http://schemas.microsoft.com/office/powerpoint/2010/main" val="14841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F3F4-5776-100B-BDAF-C35F34D9261B}"/>
              </a:ext>
            </a:extLst>
          </p:cNvPr>
          <p:cNvSpPr>
            <a:spLocks noGrp="1"/>
          </p:cNvSpPr>
          <p:nvPr>
            <p:ph type="title"/>
          </p:nvPr>
        </p:nvSpPr>
        <p:spPr/>
        <p:txBody>
          <a:bodyPr/>
          <a:lstStyle/>
          <a:p>
            <a:r>
              <a:rPr lang="en-IN" dirty="0"/>
              <a:t>Line Chart</a:t>
            </a:r>
          </a:p>
        </p:txBody>
      </p:sp>
      <p:pic>
        <p:nvPicPr>
          <p:cNvPr id="6" name="Content Placeholder 5">
            <a:extLst>
              <a:ext uri="{FF2B5EF4-FFF2-40B4-BE49-F238E27FC236}">
                <a16:creationId xmlns:a16="http://schemas.microsoft.com/office/drawing/2014/main" id="{67CD2BF2-8AF6-11AD-69B6-DCAEDBE0810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724" t="19644" r="25796" b="6872"/>
          <a:stretch/>
        </p:blipFill>
        <p:spPr>
          <a:xfrm>
            <a:off x="1327868" y="2345635"/>
            <a:ext cx="4702516" cy="2719347"/>
          </a:xfrm>
        </p:spPr>
      </p:pic>
      <p:sp>
        <p:nvSpPr>
          <p:cNvPr id="4" name="Content Placeholder 3">
            <a:extLst>
              <a:ext uri="{FF2B5EF4-FFF2-40B4-BE49-F238E27FC236}">
                <a16:creationId xmlns:a16="http://schemas.microsoft.com/office/drawing/2014/main" id="{2292EC01-C900-A3C5-C9EC-3CCBB2CEAB89}"/>
              </a:ext>
            </a:extLst>
          </p:cNvPr>
          <p:cNvSpPr>
            <a:spLocks noGrp="1"/>
          </p:cNvSpPr>
          <p:nvPr>
            <p:ph sz="half" idx="2"/>
          </p:nvPr>
        </p:nvSpPr>
        <p:spPr/>
        <p:txBody>
          <a:bodyPr/>
          <a:lstStyle/>
          <a:p>
            <a:pPr>
              <a:buFont typeface="Arial" panose="020B0604020202020204" pitchFamily="34" charset="0"/>
              <a:buChar char="•"/>
            </a:pPr>
            <a:endParaRPr lang="en-US" dirty="0"/>
          </a:p>
          <a:p>
            <a:pPr marL="742950" lvl="1" indent="-285750">
              <a:buFont typeface="Arial" panose="020B0604020202020204" pitchFamily="34" charset="0"/>
              <a:buChar char="•"/>
            </a:pPr>
            <a:r>
              <a:rPr lang="en-US" dirty="0"/>
              <a:t>Younger age groups (18–35) contributed significantly to sales.</a:t>
            </a:r>
          </a:p>
          <a:p>
            <a:pPr marL="742950" lvl="1" indent="-285750">
              <a:buFont typeface="Arial" panose="020B0604020202020204" pitchFamily="34" charset="0"/>
              <a:buChar char="•"/>
            </a:pPr>
            <a:r>
              <a:rPr lang="en-US" dirty="0"/>
              <a:t>Sales decrease for older age groups, indicating a younger target demographic.</a:t>
            </a:r>
          </a:p>
          <a:p>
            <a:endParaRPr lang="en-IN" dirty="0"/>
          </a:p>
        </p:txBody>
      </p:sp>
    </p:spTree>
    <p:extLst>
      <p:ext uri="{BB962C8B-B14F-4D97-AF65-F5344CB8AC3E}">
        <p14:creationId xmlns:p14="http://schemas.microsoft.com/office/powerpoint/2010/main" val="2002389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CAA3-1217-90A3-5A72-3F957E016646}"/>
              </a:ext>
            </a:extLst>
          </p:cNvPr>
          <p:cNvSpPr>
            <a:spLocks noGrp="1"/>
          </p:cNvSpPr>
          <p:nvPr>
            <p:ph type="title"/>
          </p:nvPr>
        </p:nvSpPr>
        <p:spPr/>
        <p:txBody>
          <a:bodyPr/>
          <a:lstStyle/>
          <a:p>
            <a:r>
              <a:rPr lang="en-IN" dirty="0"/>
              <a:t>Clustered Column Chart 1</a:t>
            </a:r>
          </a:p>
        </p:txBody>
      </p:sp>
      <p:pic>
        <p:nvPicPr>
          <p:cNvPr id="6" name="Content Placeholder 5">
            <a:extLst>
              <a:ext uri="{FF2B5EF4-FFF2-40B4-BE49-F238E27FC236}">
                <a16:creationId xmlns:a16="http://schemas.microsoft.com/office/drawing/2014/main" id="{E7FFD9B3-F3A5-22F2-7442-8B2CBA1CEBA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2063" t="19783" r="24768" b="6873"/>
          <a:stretch/>
        </p:blipFill>
        <p:spPr>
          <a:xfrm>
            <a:off x="1192695" y="2266122"/>
            <a:ext cx="5062495" cy="2854519"/>
          </a:xfrm>
        </p:spPr>
      </p:pic>
      <p:sp>
        <p:nvSpPr>
          <p:cNvPr id="8" name="Rectangle 2">
            <a:extLst>
              <a:ext uri="{FF2B5EF4-FFF2-40B4-BE49-F238E27FC236}">
                <a16:creationId xmlns:a16="http://schemas.microsoft.com/office/drawing/2014/main" id="{CE19BC90-0CEF-6F58-554F-CF50F07A6E98}"/>
              </a:ext>
            </a:extLst>
          </p:cNvPr>
          <p:cNvSpPr>
            <a:spLocks noGrp="1" noChangeArrowheads="1"/>
          </p:cNvSpPr>
          <p:nvPr>
            <p:ph sz="half" idx="2"/>
          </p:nvPr>
        </p:nvSpPr>
        <p:spPr bwMode="auto">
          <a:xfrm>
            <a:off x="6420528" y="2464904"/>
            <a:ext cx="481780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Medium and large sizes are most purchased.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Credit cards and cash are the most preferred payment methods. </a:t>
            </a:r>
          </a:p>
        </p:txBody>
      </p:sp>
    </p:spTree>
    <p:extLst>
      <p:ext uri="{BB962C8B-B14F-4D97-AF65-F5344CB8AC3E}">
        <p14:creationId xmlns:p14="http://schemas.microsoft.com/office/powerpoint/2010/main" val="2060487241"/>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{EF184AEC-2A67-4813-99BD-0E2FFA69E9B4}tf56160789_win32</Template>
  <TotalTime>2857</TotalTime>
  <Words>1065</Words>
  <Application>Microsoft Office PowerPoint</Application>
  <PresentationFormat>Widescreen</PresentationFormat>
  <Paragraphs>87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Algerian</vt:lpstr>
      <vt:lpstr>Arial</vt:lpstr>
      <vt:lpstr>Bookman Old Style</vt:lpstr>
      <vt:lpstr>Calibri</vt:lpstr>
      <vt:lpstr>Franklin Gothic Book</vt:lpstr>
      <vt:lpstr>Franklin Gothic Demi</vt:lpstr>
      <vt:lpstr>Wingdings</vt:lpstr>
      <vt:lpstr>Custom</vt:lpstr>
      <vt:lpstr>Customer Segmentation Analysis using Power BI</vt:lpstr>
      <vt:lpstr>Introduction</vt:lpstr>
      <vt:lpstr>Dataset Overview</vt:lpstr>
      <vt:lpstr>Data Preprocessing</vt:lpstr>
      <vt:lpstr>Key Metrics</vt:lpstr>
      <vt:lpstr>Dashboard Overview</vt:lpstr>
      <vt:lpstr>Pie Chart Insights</vt:lpstr>
      <vt:lpstr>Line Chart</vt:lpstr>
      <vt:lpstr>Clustered Column Chart 1</vt:lpstr>
      <vt:lpstr>Clustered Column Chart 2</vt:lpstr>
      <vt:lpstr>Waterfall Chart</vt:lpstr>
      <vt:lpstr>Drill Through Details Page</vt:lpstr>
      <vt:lpstr>Key Findings</vt:lpstr>
      <vt:lpstr>Recommendations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Rakshith S</dc:creator>
  <cp:lastModifiedBy>Rakshith S</cp:lastModifiedBy>
  <cp:revision>1</cp:revision>
  <dcterms:created xsi:type="dcterms:W3CDTF">2024-12-28T06:49:04Z</dcterms:created>
  <dcterms:modified xsi:type="dcterms:W3CDTF">2024-12-30T06:26:39Z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